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77" r:id="rId4"/>
    <p:sldId id="278" r:id="rId5"/>
    <p:sldId id="274" r:id="rId6"/>
    <p:sldId id="257" r:id="rId7"/>
    <p:sldId id="279" r:id="rId8"/>
    <p:sldId id="267" r:id="rId9"/>
    <p:sldId id="272" r:id="rId10"/>
    <p:sldId id="268" r:id="rId11"/>
    <p:sldId id="269" r:id="rId12"/>
    <p:sldId id="270" r:id="rId13"/>
    <p:sldId id="271" r:id="rId14"/>
    <p:sldId id="275" r:id="rId15"/>
    <p:sldId id="263" r:id="rId16"/>
    <p:sldId id="264" r:id="rId17"/>
    <p:sldId id="265" r:id="rId18"/>
    <p:sldId id="262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757"/>
    <a:srgbClr val="0A0A0A"/>
    <a:srgbClr val="00C6D1"/>
    <a:srgbClr val="EFFBFB"/>
    <a:srgbClr val="FFFFFF"/>
    <a:srgbClr val="FF6699"/>
    <a:srgbClr val="24CAB4"/>
    <a:srgbClr val="00C6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59"/>
  </p:normalViewPr>
  <p:slideViewPr>
    <p:cSldViewPr snapToGrid="0">
      <p:cViewPr varScale="1">
        <p:scale>
          <a:sx n="80" d="100"/>
          <a:sy n="80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14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22538-8A89-E288-CAC0-979ECFFC48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8070" y="967409"/>
            <a:ext cx="7885043" cy="723279"/>
          </a:xfrm>
        </p:spPr>
        <p:txBody>
          <a:bodyPr/>
          <a:lstStyle/>
          <a:p>
            <a:r>
              <a:rPr lang="es-MX" dirty="0"/>
              <a:t>TÍTULO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A458C8-83DB-A311-ACEC-6BD7F9644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1" y="2766529"/>
            <a:ext cx="10850217" cy="3448741"/>
          </a:xfrm>
        </p:spPr>
        <p:txBody>
          <a:bodyPr/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353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1F4A0-43DA-BECF-7FC4-1D641207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270" y="715618"/>
            <a:ext cx="8401878" cy="512859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9919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9D9FE-77FB-E8AE-DB60-4048E3F6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65" y="1951727"/>
            <a:ext cx="10611677" cy="1325563"/>
          </a:xfrm>
        </p:spPr>
        <p:txBody>
          <a:bodyPr/>
          <a:lstStyle/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8178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7FCF9-D8E0-4963-B075-808F6324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6516"/>
            <a:ext cx="8078925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443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D88D9-DEFB-BF24-B8BC-31E7D117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6" y="1756603"/>
            <a:ext cx="10916479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6A4019-8DC1-427D-EBFF-7CCFCFFC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31B7-0741-6D4E-8C96-3E5883B9E41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3059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10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8EA9AE-5D9D-78EA-72CB-F77FFC82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801181-8BAC-F5E0-CFB6-30FDC9B37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B30F3D-299D-E1A2-4A92-9DC4E06BB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D56FD-F6F0-3A43-B731-64A458933CB2}" type="datetimeFigureOut">
              <a:rPr lang="es-CO" smtClean="0"/>
              <a:t>14/06/2024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2A5C16-BB76-4ABF-4A60-02A6D003C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9EE1CF-EB67-6DA0-F53B-3573C7336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131B7-0741-6D4E-8C96-3E5883B9E4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08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21.png"/><Relationship Id="rId5" Type="http://schemas.openxmlformats.org/officeDocument/2006/relationships/image" Target="../media/image45.pn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5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1.png"/><Relationship Id="rId4" Type="http://schemas.openxmlformats.org/officeDocument/2006/relationships/image" Target="../media/image5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jpeg"/><Relationship Id="rId7" Type="http://schemas.openxmlformats.org/officeDocument/2006/relationships/image" Target="../media/image5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58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6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jp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jp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25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87D013B-331F-BAB7-E7BA-4B1B538DA1C5}"/>
              </a:ext>
            </a:extLst>
          </p:cNvPr>
          <p:cNvSpPr/>
          <p:nvPr/>
        </p:nvSpPr>
        <p:spPr>
          <a:xfrm>
            <a:off x="0" y="0"/>
            <a:ext cx="2124938" cy="6857999"/>
          </a:xfrm>
          <a:prstGeom prst="rect">
            <a:avLst/>
          </a:prstGeom>
          <a:solidFill>
            <a:srgbClr val="00C6D0"/>
          </a:solidFill>
          <a:ln>
            <a:solidFill>
              <a:srgbClr val="24C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DA16C4-B6BE-E1D0-7D2D-04E8F88D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6" y="3024130"/>
            <a:ext cx="1486107" cy="8097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992B0C-1CD3-5DB9-2074-399A617C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505" y="5179526"/>
            <a:ext cx="771633" cy="15242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CD2B81-07D9-B120-C519-6B525F36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1" y="1757052"/>
            <a:ext cx="1875538" cy="7715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84F6DAD-A3A2-C01C-1F74-EEBBD963AB7E}"/>
              </a:ext>
            </a:extLst>
          </p:cNvPr>
          <p:cNvSpPr txBox="1"/>
          <p:nvPr/>
        </p:nvSpPr>
        <p:spPr>
          <a:xfrm>
            <a:off x="2896571" y="802945"/>
            <a:ext cx="9065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 de Microcontrolador Arduino: Lectura de Sensores y comunicación con Raspberry PI por comunicación Serial.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05A415C-E7C9-72F8-AA76-0C9F3FDAD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52" y="1850189"/>
            <a:ext cx="393601" cy="48216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2DE7F49-3BB7-CB92-33AA-E54A1C5E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492" y="1800797"/>
            <a:ext cx="392770" cy="29047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F3CB912-1B9B-FE30-6343-7A0799F0A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492" y="2238112"/>
            <a:ext cx="392770" cy="29047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84D613A-727C-F5D0-0E98-11A27BF85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228" y="1800797"/>
            <a:ext cx="392770" cy="2904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DB1D450-EBBB-5AA6-E51C-273F0EC79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228" y="2238112"/>
            <a:ext cx="392770" cy="29047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6D38D-9A14-3163-9879-11AA0B34DA47}"/>
              </a:ext>
            </a:extLst>
          </p:cNvPr>
          <p:cNvSpPr txBox="1"/>
          <p:nvPr/>
        </p:nvSpPr>
        <p:spPr>
          <a:xfrm>
            <a:off x="5240673" y="1773486"/>
            <a:ext cx="11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DS18B20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C09966-19E2-D7CC-B853-65FCEDDF2423}"/>
              </a:ext>
            </a:extLst>
          </p:cNvPr>
          <p:cNvSpPr txBox="1"/>
          <p:nvPr/>
        </p:nvSpPr>
        <p:spPr>
          <a:xfrm>
            <a:off x="5240673" y="2198682"/>
            <a:ext cx="11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DS18B20</a:t>
            </a:r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CF2D34F-6903-8E58-D0CA-DB5ADD9689AB}"/>
              </a:ext>
            </a:extLst>
          </p:cNvPr>
          <p:cNvSpPr txBox="1"/>
          <p:nvPr/>
        </p:nvSpPr>
        <p:spPr>
          <a:xfrm>
            <a:off x="6882409" y="1778200"/>
            <a:ext cx="11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LM35</a:t>
            </a:r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0EC0B1C-6F01-CD95-366D-A2002B1F6C22}"/>
              </a:ext>
            </a:extLst>
          </p:cNvPr>
          <p:cNvSpPr txBox="1"/>
          <p:nvPr/>
        </p:nvSpPr>
        <p:spPr>
          <a:xfrm>
            <a:off x="6886807" y="2198682"/>
            <a:ext cx="11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Switch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74A73B8-E94F-7E68-0B3D-A1D7B8B14401}"/>
              </a:ext>
            </a:extLst>
          </p:cNvPr>
          <p:cNvSpPr txBox="1"/>
          <p:nvPr/>
        </p:nvSpPr>
        <p:spPr>
          <a:xfrm>
            <a:off x="8299115" y="1946033"/>
            <a:ext cx="11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OneWire</a:t>
            </a:r>
            <a:endParaRPr lang="es-CO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B1F5B829-7AFC-C55B-2FE5-95EF28751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488" y="1889618"/>
            <a:ext cx="393601" cy="48216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EC9E5DD-FD14-DD81-9BA7-59B149027854}"/>
              </a:ext>
            </a:extLst>
          </p:cNvPr>
          <p:cNvSpPr txBox="1"/>
          <p:nvPr/>
        </p:nvSpPr>
        <p:spPr>
          <a:xfrm>
            <a:off x="9853318" y="1946032"/>
            <a:ext cx="19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DallasTemperature</a:t>
            </a:r>
            <a:endParaRPr lang="es-CO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29A3648-E60E-73DC-3CC0-B3B7D68B9AB5}"/>
              </a:ext>
            </a:extLst>
          </p:cNvPr>
          <p:cNvSpPr txBox="1"/>
          <p:nvPr/>
        </p:nvSpPr>
        <p:spPr>
          <a:xfrm>
            <a:off x="2920470" y="2526493"/>
            <a:ext cx="145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9600 Baudios</a:t>
            </a:r>
            <a:endParaRPr lang="es-CO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7FFE5C77-A23A-3A98-E65D-EAA82B81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937" y="2944496"/>
            <a:ext cx="771633" cy="1524213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209D50BD-BE6A-35B5-6EF8-283185151D02}"/>
              </a:ext>
            </a:extLst>
          </p:cNvPr>
          <p:cNvSpPr txBox="1"/>
          <p:nvPr/>
        </p:nvSpPr>
        <p:spPr>
          <a:xfrm>
            <a:off x="2920470" y="3111411"/>
            <a:ext cx="906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 de Lectura: Desglose de Trama de Datos.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7327D3-BC6E-2E59-0E16-8C07AC507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469" y="3686709"/>
            <a:ext cx="8226027" cy="36933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F1FA90B-B8C8-077F-9E08-FE16073CA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8526" y="3508265"/>
            <a:ext cx="1235939" cy="762107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D130EA9C-6657-903D-6F47-7CE84A60CF0E}"/>
              </a:ext>
            </a:extLst>
          </p:cNvPr>
          <p:cNvSpPr txBox="1"/>
          <p:nvPr/>
        </p:nvSpPr>
        <p:spPr>
          <a:xfrm>
            <a:off x="2896570" y="5499503"/>
            <a:ext cx="906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Software, Parada de Emergencia.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852DB7B0-B35C-DE37-35D6-EDDB7C04DF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283" y="4149260"/>
            <a:ext cx="2372056" cy="97168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B4D8D571-0F31-20FD-6980-DFF57933E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366" y="6116289"/>
            <a:ext cx="8226027" cy="369332"/>
          </a:xfrm>
          <a:prstGeom prst="rect">
            <a:avLst/>
          </a:prstGeom>
        </p:spPr>
      </p:pic>
      <p:pic>
        <p:nvPicPr>
          <p:cNvPr id="42" name="Imagen 41" descr="Imagen que contiene interior, tabla, comida, cocina&#10;&#10;Descripción generada automáticamente">
            <a:extLst>
              <a:ext uri="{FF2B5EF4-FFF2-40B4-BE49-F238E27FC236}">
                <a16:creationId xmlns:a16="http://schemas.microsoft.com/office/drawing/2014/main" id="{B07390BE-3CD5-2D48-7460-662EC1F852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089" t="17687" r="6732" b="11708"/>
          <a:stretch/>
        </p:blipFill>
        <p:spPr>
          <a:xfrm>
            <a:off x="9663066" y="5214165"/>
            <a:ext cx="2528934" cy="1629540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A29B6A52-9FC5-C939-734C-DE34A39EE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7844" y="4810230"/>
            <a:ext cx="971686" cy="971686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3157A981-DD95-EAD8-BC31-418838E5C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8071" y="4224191"/>
            <a:ext cx="821681" cy="8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5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E45FFEC-463A-1EFC-7B92-A47A993DB089}"/>
              </a:ext>
            </a:extLst>
          </p:cNvPr>
          <p:cNvSpPr/>
          <p:nvPr/>
        </p:nvSpPr>
        <p:spPr>
          <a:xfrm>
            <a:off x="0" y="0"/>
            <a:ext cx="2124938" cy="6857999"/>
          </a:xfrm>
          <a:prstGeom prst="rect">
            <a:avLst/>
          </a:prstGeom>
          <a:solidFill>
            <a:srgbClr val="00C6D0"/>
          </a:solidFill>
          <a:ln>
            <a:solidFill>
              <a:srgbClr val="24C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3D101D-5F5F-BD22-D4D6-98566FC6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6" y="3024130"/>
            <a:ext cx="1486107" cy="8097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79AE19-FA3B-9666-8FAD-B12D6FD7A127}"/>
              </a:ext>
            </a:extLst>
          </p:cNvPr>
          <p:cNvSpPr txBox="1"/>
          <p:nvPr/>
        </p:nvSpPr>
        <p:spPr>
          <a:xfrm>
            <a:off x="2896571" y="802945"/>
            <a:ext cx="9065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Software: Tablero Principal de Arranque de la Máquina de Niebla Salina.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88B8A4-89EF-04CD-A0A9-38ED5AB8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29" y="1757052"/>
            <a:ext cx="7039957" cy="381053"/>
          </a:xfrm>
          <a:prstGeom prst="rect">
            <a:avLst/>
          </a:prstGeom>
        </p:spPr>
      </p:pic>
      <p:pic>
        <p:nvPicPr>
          <p:cNvPr id="9" name="Imagen 8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FEAA723-F3A8-57A1-3CB1-0A1F15AD9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" t="8435" r="43138" b="19184"/>
          <a:stretch/>
        </p:blipFill>
        <p:spPr>
          <a:xfrm>
            <a:off x="4737325" y="2366915"/>
            <a:ext cx="5383763" cy="3987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515F15D-913B-4174-C269-548DC71C2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158" y="3589597"/>
            <a:ext cx="788062" cy="7238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596D42A-215B-627F-EB77-5DECE72C5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802" y="5006092"/>
            <a:ext cx="788062" cy="723832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D4165465-11C6-F257-90CE-A5CB606DC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622" y="3257523"/>
            <a:ext cx="621195" cy="6211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C312674-9F85-9387-F5F2-0DDE74EA6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911" y="4837026"/>
            <a:ext cx="591906" cy="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1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E45FFEC-463A-1EFC-7B92-A47A993DB089}"/>
              </a:ext>
            </a:extLst>
          </p:cNvPr>
          <p:cNvSpPr/>
          <p:nvPr/>
        </p:nvSpPr>
        <p:spPr>
          <a:xfrm>
            <a:off x="0" y="0"/>
            <a:ext cx="2124938" cy="6857999"/>
          </a:xfrm>
          <a:prstGeom prst="rect">
            <a:avLst/>
          </a:prstGeom>
          <a:solidFill>
            <a:srgbClr val="00C6D0"/>
          </a:solidFill>
          <a:ln>
            <a:solidFill>
              <a:srgbClr val="24C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3D101D-5F5F-BD22-D4D6-98566FC6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6" y="3024130"/>
            <a:ext cx="1486107" cy="8097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79AE19-FA3B-9666-8FAD-B12D6FD7A127}"/>
              </a:ext>
            </a:extLst>
          </p:cNvPr>
          <p:cNvSpPr txBox="1"/>
          <p:nvPr/>
        </p:nvSpPr>
        <p:spPr>
          <a:xfrm>
            <a:off x="2896571" y="802945"/>
            <a:ext cx="9065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Software: Registro, Estadística y Visualización Grafica de Sensores.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6CA714E-AB84-F54C-1E8F-74ED7051B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" t="11707" r="42373" b="1769"/>
          <a:stretch/>
        </p:blipFill>
        <p:spPr>
          <a:xfrm>
            <a:off x="2408737" y="2121949"/>
            <a:ext cx="4104031" cy="3712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4B0BA97-EF17-1BE8-4911-CAEB21222F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3" t="16054" r="2959" b="7483"/>
          <a:stretch/>
        </p:blipFill>
        <p:spPr>
          <a:xfrm>
            <a:off x="6718041" y="2121949"/>
            <a:ext cx="5178490" cy="2449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8C1354-CD3B-D21E-7FC2-328DD0719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147" y="4835806"/>
            <a:ext cx="1321066" cy="13845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23B8EE4-E69B-8C61-33B4-B50127CEA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241" y="5196316"/>
            <a:ext cx="2132043" cy="6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4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extLst>
              <a:ext uri="{FF2B5EF4-FFF2-40B4-BE49-F238E27FC236}">
                <a16:creationId xmlns:a16="http://schemas.microsoft.com/office/drawing/2014/main" id="{AA9A2A9A-2DB3-A693-55F7-76EB3411928F}"/>
              </a:ext>
            </a:extLst>
          </p:cNvPr>
          <p:cNvSpPr/>
          <p:nvPr/>
        </p:nvSpPr>
        <p:spPr>
          <a:xfrm>
            <a:off x="9853571" y="5237089"/>
            <a:ext cx="2033629" cy="1369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E45FFEC-463A-1EFC-7B92-A47A993DB089}"/>
              </a:ext>
            </a:extLst>
          </p:cNvPr>
          <p:cNvSpPr/>
          <p:nvPr/>
        </p:nvSpPr>
        <p:spPr>
          <a:xfrm>
            <a:off x="0" y="0"/>
            <a:ext cx="2124938" cy="6857999"/>
          </a:xfrm>
          <a:prstGeom prst="rect">
            <a:avLst/>
          </a:prstGeom>
          <a:solidFill>
            <a:srgbClr val="00C6D0"/>
          </a:solidFill>
          <a:ln>
            <a:solidFill>
              <a:srgbClr val="24C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3D101D-5F5F-BD22-D4D6-98566FC6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6" y="3024130"/>
            <a:ext cx="1486107" cy="8097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79AE19-FA3B-9666-8FAD-B12D6FD7A127}"/>
              </a:ext>
            </a:extLst>
          </p:cNvPr>
          <p:cNvSpPr txBox="1"/>
          <p:nvPr/>
        </p:nvSpPr>
        <p:spPr>
          <a:xfrm>
            <a:off x="2821926" y="251571"/>
            <a:ext cx="9065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Software: Tablero de Control y Conmutación Maquina de Niebla Salina.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DEB20CD-9999-AD5A-BC42-EC36FC721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3" t="13061" r="34796" b="33605"/>
          <a:stretch/>
        </p:blipFill>
        <p:spPr>
          <a:xfrm>
            <a:off x="3645644" y="1218935"/>
            <a:ext cx="7417837" cy="3657600"/>
          </a:xfrm>
          <a:prstGeom prst="rect">
            <a:avLst/>
          </a:prstGeom>
        </p:spPr>
      </p:pic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DFD4CE75-308F-843A-4A07-9A76B7F4E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65" y="5414652"/>
            <a:ext cx="699488" cy="6994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56BED43-7B7A-8B06-E053-0D8CA982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265" y="5414652"/>
            <a:ext cx="699488" cy="70809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C8BC18C-147F-2548-E288-F39FC08C8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221" y="5407030"/>
            <a:ext cx="1015540" cy="10280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BE5755-09DD-6034-29FB-6E435D9A4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90" y="6229294"/>
            <a:ext cx="335830" cy="497203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D42CB6D4-A1FE-BC6D-2478-2D1CF4456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598" y="5453167"/>
            <a:ext cx="631065" cy="63106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9FD84CE6-EAD9-8713-F907-EFFF856B2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599" y="4921556"/>
            <a:ext cx="631065" cy="63106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0D39411-BC9A-486C-06E6-6E7124C41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93006" y="5164990"/>
            <a:ext cx="305253" cy="47530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1F29994-821F-497A-8D8E-95F213FBF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93006" y="5492078"/>
            <a:ext cx="305253" cy="47530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337B602-C1B1-B47C-1D6F-E8693C9686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293005" y="5839016"/>
            <a:ext cx="305253" cy="4753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176D357-5864-1BA7-C15F-381F8B6DAA5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293005" y="6167810"/>
            <a:ext cx="305253" cy="47530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4CB4AA0-7B53-E366-247F-AA6B9F6A94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2350" y="5237089"/>
            <a:ext cx="475303" cy="35151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A17D8AA-14A1-0946-9003-63DFB5EE9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8655" y="5594772"/>
            <a:ext cx="475303" cy="35151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95FB1C9-6A3E-AD16-08FD-222B08E23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8655" y="5923051"/>
            <a:ext cx="475303" cy="35151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26CCE9-CD8C-3ED8-F678-A9DDC62F5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8655" y="6271494"/>
            <a:ext cx="475303" cy="351510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38E0E141-EB87-0B91-AFAF-DE74819A001A}"/>
              </a:ext>
            </a:extLst>
          </p:cNvPr>
          <p:cNvSpPr txBox="1"/>
          <p:nvPr/>
        </p:nvSpPr>
        <p:spPr>
          <a:xfrm>
            <a:off x="8553957" y="5269560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Ultravioleta</a:t>
            </a:r>
            <a:endParaRPr lang="es-CO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5613F8D-D1C2-DAFA-51E6-E5B46CCAC562}"/>
              </a:ext>
            </a:extLst>
          </p:cNvPr>
          <p:cNvSpPr txBox="1"/>
          <p:nvPr/>
        </p:nvSpPr>
        <p:spPr>
          <a:xfrm>
            <a:off x="8553956" y="5580967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Infrarrojo</a:t>
            </a:r>
            <a:endParaRPr lang="es-CO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F61C51F-7985-F83D-F618-493C361CEA23}"/>
              </a:ext>
            </a:extLst>
          </p:cNvPr>
          <p:cNvSpPr txBox="1"/>
          <p:nvPr/>
        </p:nvSpPr>
        <p:spPr>
          <a:xfrm>
            <a:off x="8550261" y="5949934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Reverbero</a:t>
            </a:r>
            <a:endParaRPr lang="es-CO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3715F29-D285-AF3A-6AD7-6F5E3B24684E}"/>
              </a:ext>
            </a:extLst>
          </p:cNvPr>
          <p:cNvSpPr txBox="1"/>
          <p:nvPr/>
        </p:nvSpPr>
        <p:spPr>
          <a:xfrm>
            <a:off x="8553956" y="6278393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Hornillo</a:t>
            </a:r>
            <a:endParaRPr lang="es-CO" dirty="0"/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BD8D89F8-4726-6E28-3264-5346F42887B6}"/>
              </a:ext>
            </a:extLst>
          </p:cNvPr>
          <p:cNvCxnSpPr>
            <a:stCxn id="14" idx="3"/>
            <a:endCxn id="13" idx="2"/>
          </p:cNvCxnSpPr>
          <p:nvPr/>
        </p:nvCxnSpPr>
        <p:spPr>
          <a:xfrm flipV="1">
            <a:off x="1113220" y="6435069"/>
            <a:ext cx="2114771" cy="42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4E0CE4F-BD90-A621-F90F-B7F8BFA35970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2368753" y="5768701"/>
            <a:ext cx="351468" cy="152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D5ACFEA4-F6CB-FD04-6022-F89C8173E742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1299053" y="5764396"/>
            <a:ext cx="370212" cy="4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9B0496E-5CA0-4BE2-A565-BD515A969A4A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645644" y="5402642"/>
            <a:ext cx="562337" cy="159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D870FF49-7581-E294-1405-C5D8EB6F199B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689162" y="5729730"/>
            <a:ext cx="518819" cy="3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B758C62-BE56-C973-35AF-6029179C5AC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663854" y="5998800"/>
            <a:ext cx="544126" cy="77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15C89EC4-32F7-FE04-B7BE-90F03539BD5F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676508" y="6272138"/>
            <a:ext cx="531472" cy="133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0DAF6DFF-2F6E-11FE-9824-57F9DFB7E1AC}"/>
              </a:ext>
            </a:extLst>
          </p:cNvPr>
          <p:cNvCxnSpPr>
            <a:cxnSpLocks/>
            <a:stCxn id="19" idx="0"/>
            <a:endCxn id="17" idx="1"/>
          </p:cNvCxnSpPr>
          <p:nvPr/>
        </p:nvCxnSpPr>
        <p:spPr>
          <a:xfrm flipV="1">
            <a:off x="4683284" y="5237089"/>
            <a:ext cx="704315" cy="165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F437E887-4277-1408-072E-4EA33BA2F320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6018664" y="5237089"/>
            <a:ext cx="2063686" cy="1757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1EFAC4DB-C2DC-FE42-5ECE-81B244876960}"/>
              </a:ext>
            </a:extLst>
          </p:cNvPr>
          <p:cNvCxnSpPr>
            <a:cxnSpLocks/>
            <a:stCxn id="23" idx="0"/>
            <a:endCxn id="16" idx="1"/>
          </p:cNvCxnSpPr>
          <p:nvPr/>
        </p:nvCxnSpPr>
        <p:spPr>
          <a:xfrm>
            <a:off x="4683284" y="5729730"/>
            <a:ext cx="704314" cy="389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59D47916-0A48-ECE4-3E7D-73E2E71D28CB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>
            <a:off x="6018663" y="5768700"/>
            <a:ext cx="2059992" cy="1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CF8E6D44-C426-212D-F96D-D93E46481D97}"/>
              </a:ext>
            </a:extLst>
          </p:cNvPr>
          <p:cNvCxnSpPr>
            <a:cxnSpLocks/>
            <a:stCxn id="24" idx="0"/>
            <a:endCxn id="28" idx="1"/>
          </p:cNvCxnSpPr>
          <p:nvPr/>
        </p:nvCxnSpPr>
        <p:spPr>
          <a:xfrm>
            <a:off x="4683283" y="6076668"/>
            <a:ext cx="3395372" cy="22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97208286-C58D-2BEC-A19D-D9D461ABD7FF}"/>
              </a:ext>
            </a:extLst>
          </p:cNvPr>
          <p:cNvCxnSpPr>
            <a:cxnSpLocks/>
            <a:stCxn id="25" idx="0"/>
            <a:endCxn id="29" idx="1"/>
          </p:cNvCxnSpPr>
          <p:nvPr/>
        </p:nvCxnSpPr>
        <p:spPr>
          <a:xfrm>
            <a:off x="4683283" y="6405462"/>
            <a:ext cx="3395372" cy="41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n 70">
            <a:extLst>
              <a:ext uri="{FF2B5EF4-FFF2-40B4-BE49-F238E27FC236}">
                <a16:creationId xmlns:a16="http://schemas.microsoft.com/office/drawing/2014/main" id="{BD44AFD2-BE0C-339B-ACDF-2294DD539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0126" y="5267672"/>
            <a:ext cx="475303" cy="351510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09B2A985-E21A-E924-A293-556E717CF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6431" y="5625355"/>
            <a:ext cx="475303" cy="351510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E387B572-99FD-0F83-ECD8-3ABFAA5591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6431" y="5994687"/>
            <a:ext cx="475303" cy="351510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CA0D5B4B-4A86-F212-9E43-CE617B2B2DE4}"/>
              </a:ext>
            </a:extLst>
          </p:cNvPr>
          <p:cNvSpPr txBox="1"/>
          <p:nvPr/>
        </p:nvSpPr>
        <p:spPr>
          <a:xfrm>
            <a:off x="10447492" y="5962369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Compresor</a:t>
            </a:r>
            <a:endParaRPr lang="es-CO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6F28F373-932D-D478-66D7-C197E90B7216}"/>
              </a:ext>
            </a:extLst>
          </p:cNvPr>
          <p:cNvSpPr txBox="1"/>
          <p:nvPr/>
        </p:nvSpPr>
        <p:spPr>
          <a:xfrm>
            <a:off x="10418038" y="5636361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Ultravioleta</a:t>
            </a:r>
            <a:endParaRPr lang="es-CO" dirty="0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F200C1A-59DD-38F9-8AD8-AF98FA861BF3}"/>
              </a:ext>
            </a:extLst>
          </p:cNvPr>
          <p:cNvSpPr txBox="1"/>
          <p:nvPr/>
        </p:nvSpPr>
        <p:spPr>
          <a:xfrm>
            <a:off x="10447492" y="5281329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Infrarrojo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02424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10C1D-FC1D-C1B3-9FF0-A2F389F7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Conclusiones.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EFA3ED-2BE7-8A77-A6DB-05D57752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7" y="2705528"/>
            <a:ext cx="6054346" cy="32783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6589B87-8B12-AEE4-5785-A249B18B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19" y="3097406"/>
            <a:ext cx="5980464" cy="3657953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71228A6-29F0-BB35-9EDB-152326B65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464" y="102641"/>
            <a:ext cx="1565656" cy="13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34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05DDEC5-FB45-6CFD-0573-4AC83715BDD4}"/>
              </a:ext>
            </a:extLst>
          </p:cNvPr>
          <p:cNvSpPr/>
          <p:nvPr/>
        </p:nvSpPr>
        <p:spPr>
          <a:xfrm>
            <a:off x="4254726" y="396804"/>
            <a:ext cx="368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Referencias.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D10D64D-F68D-0AED-2792-A8943CCB5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203"/>
            <a:ext cx="2382633" cy="39153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BEF1E8-1CCD-6BA0-AB81-7A44D6368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0"/>
          <a:stretch/>
        </p:blipFill>
        <p:spPr>
          <a:xfrm>
            <a:off x="-5696" y="5419524"/>
            <a:ext cx="2382633" cy="131463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B8687AD-725A-F245-32FF-48B2BCED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38" y="3013500"/>
            <a:ext cx="2335934" cy="94811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861DCBF-2E07-96CC-E152-14D1CA725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307"/>
          <a:stretch/>
        </p:blipFill>
        <p:spPr>
          <a:xfrm>
            <a:off x="2376937" y="3961614"/>
            <a:ext cx="2335934" cy="277254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C50A02B-65E9-4919-1359-6F8F7342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176" y="1942438"/>
            <a:ext cx="2330238" cy="60336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019E342-03FF-033E-8A2D-6410CBD3D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176" y="2523311"/>
            <a:ext cx="2339338" cy="193672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C0CD138-0A22-7E2A-8934-9FB9C0CFC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51"/>
          <a:stretch/>
        </p:blipFill>
        <p:spPr>
          <a:xfrm>
            <a:off x="2330238" y="1504203"/>
            <a:ext cx="2382633" cy="150929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FCEFB8F-5D61-1FCC-89D4-0AFC47CFFB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866" b="589"/>
          <a:stretch/>
        </p:blipFill>
        <p:spPr>
          <a:xfrm>
            <a:off x="4707175" y="1504203"/>
            <a:ext cx="2335934" cy="43823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3C24381-FC93-7090-0EFD-7A3EC76A0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480" y="4460032"/>
            <a:ext cx="2331482" cy="2090057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0F4C5440-341C-F829-0F35-69F8158E11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2962" y="1504202"/>
            <a:ext cx="2320846" cy="227334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665C41E-A6CD-61B5-E7ED-19234C7FC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9808" y="3777545"/>
            <a:ext cx="2262001" cy="290544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F06729A-C9E4-5DC9-8B8A-DD3F34F660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1164" y="1527249"/>
            <a:ext cx="2352734" cy="83037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82F0AD3B-EC32-35D5-2F0C-B81A839811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749" y="2357626"/>
            <a:ext cx="2322837" cy="200079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E3463DD-E38D-86E0-CFFB-2930DE58B9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1165" y="4358417"/>
            <a:ext cx="2360422" cy="22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2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1D28FC-8F03-215A-B220-D9570BA1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0422" cy="22901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E405FA-ABBF-F7BC-27B9-1118FF0B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3356" cy="27525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BAC7C2-0E69-3276-5497-DAF633989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2532"/>
            <a:ext cx="2360422" cy="38669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73D2EB-42E3-CF86-AABD-D06D743E6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422" y="0"/>
            <a:ext cx="2356795" cy="32283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042C5A1-3E95-3035-69D4-1CD6B14E4F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611"/>
          <a:stretch/>
        </p:blipFill>
        <p:spPr>
          <a:xfrm>
            <a:off x="2360422" y="3228392"/>
            <a:ext cx="2356795" cy="36949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09225B8-DCC3-70AC-ED7D-2715572D6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217" y="13502"/>
            <a:ext cx="2354776" cy="335902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0A004D-77B8-2618-2203-D4ABCE713A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1159"/>
          <a:stretch/>
        </p:blipFill>
        <p:spPr>
          <a:xfrm>
            <a:off x="4714283" y="3372521"/>
            <a:ext cx="2354776" cy="32469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344BA7-C35A-5ED2-5041-24131FEA9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7639" y="0"/>
            <a:ext cx="2348908" cy="378049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7D04CA8-1BA1-A533-4498-3F4C934F9E3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9855"/>
          <a:stretch/>
        </p:blipFill>
        <p:spPr>
          <a:xfrm>
            <a:off x="7069060" y="3780492"/>
            <a:ext cx="2348908" cy="27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79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D9ED9BFD-C4F7-7F82-29FA-E0ECF87C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57" y="0"/>
            <a:ext cx="2340329" cy="424752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DA17E58-A4C3-D274-64B7-63FE6AA9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57" y="4247523"/>
            <a:ext cx="2340329" cy="28378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6E6018-7C30-5CD0-9D15-19B864100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586" y="0"/>
            <a:ext cx="2335034" cy="40206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183F3-0325-FD56-A979-31BCC69B3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586" y="4020681"/>
            <a:ext cx="2335034" cy="25435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1E179D-5A36-BBD3-4071-8400E1DA5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620" y="0"/>
            <a:ext cx="2299499" cy="402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92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11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2692C58-95ED-1B27-3989-57DBF6BCFAEA}"/>
              </a:ext>
            </a:extLst>
          </p:cNvPr>
          <p:cNvSpPr/>
          <p:nvPr/>
        </p:nvSpPr>
        <p:spPr>
          <a:xfrm>
            <a:off x="0" y="0"/>
            <a:ext cx="12192000" cy="2743200"/>
          </a:xfrm>
          <a:prstGeom prst="rect">
            <a:avLst/>
          </a:prstGeom>
          <a:solidFill>
            <a:srgbClr val="232757"/>
          </a:solidFill>
          <a:ln>
            <a:solidFill>
              <a:srgbClr val="232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Universidad Santo Tomás seccional Tunja.</a:t>
            </a:r>
          </a:p>
          <a:p>
            <a:pPr algn="ctr"/>
            <a:r>
              <a:rPr lang="es-ES" b="1" dirty="0"/>
              <a:t>Tesis, Desarrollo Tecnológico.</a:t>
            </a:r>
          </a:p>
          <a:p>
            <a:pPr algn="ctr"/>
            <a:r>
              <a:rPr lang="es-ES" sz="2800" b="1" i="1" dirty="0"/>
              <a:t>Sistema de Monitoreo y Control para el Funcionamiento del Prototipo de la Máquina de Niebla para los Laboratorios de la Facultad de Ingeniería Mecánica. </a:t>
            </a:r>
          </a:p>
          <a:p>
            <a:pPr algn="ctr"/>
            <a:r>
              <a:rPr lang="es-ES" b="1" dirty="0"/>
              <a:t>Facultad de Ingeniería de Sistemas.</a:t>
            </a:r>
          </a:p>
          <a:p>
            <a:pPr algn="ctr"/>
            <a:r>
              <a:rPr lang="es-ES" b="1" dirty="0"/>
              <a:t>Estudiante: Luis Felipe Narváez Gómez (Ing.)</a:t>
            </a:r>
          </a:p>
          <a:p>
            <a:pPr algn="ctr"/>
            <a:r>
              <a:rPr lang="es-ES" b="1" dirty="0"/>
              <a:t>Director: Juan Francisco Mendoza Moreno (Ing. Esp. </a:t>
            </a:r>
            <a:r>
              <a:rPr lang="es-ES" b="1" dirty="0" err="1"/>
              <a:t>MsC</a:t>
            </a:r>
            <a:r>
              <a:rPr lang="es-ES" b="1" dirty="0"/>
              <a:t>. PhD.)</a:t>
            </a:r>
          </a:p>
          <a:p>
            <a:pPr algn="ctr"/>
            <a:r>
              <a:rPr lang="es-ES" b="1" dirty="0"/>
              <a:t>Codirector: Juan Rodrigo Salamanca Sarmiento (Ing. </a:t>
            </a:r>
            <a:r>
              <a:rPr lang="es-ES" b="1" dirty="0" err="1"/>
              <a:t>MsC</a:t>
            </a:r>
            <a:r>
              <a:rPr lang="es-ES" b="1" dirty="0"/>
              <a:t>.)</a:t>
            </a:r>
          </a:p>
          <a:p>
            <a:pPr algn="ctr"/>
            <a:r>
              <a:rPr lang="es-ES" b="1" dirty="0"/>
              <a:t>2024 </a:t>
            </a:r>
            <a:endParaRPr lang="es-CO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63175E-5BC4-F319-C8C1-0512DB7A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653" y="5876607"/>
            <a:ext cx="500168" cy="5062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FFAF267-33E0-9E26-D0C6-4EAA0219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040" y="5909285"/>
            <a:ext cx="500169" cy="4733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A77B0B4-D1BC-F723-43FA-4BF8B80D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163" y="5876607"/>
            <a:ext cx="500169" cy="4899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C2E0FC-6C42-6C6F-047B-7FDCC7A7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672" y="5909285"/>
            <a:ext cx="474808" cy="4733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9BFF3B5-21F9-2BFA-EA61-8226C5923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286" y="5873827"/>
            <a:ext cx="330959" cy="48999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85D0CD7-B6C2-5ED9-3D0A-6F052560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052" y="5893214"/>
            <a:ext cx="516906" cy="47477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621908B-93F0-AE05-8A71-85D37F77F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9136" y="5909285"/>
            <a:ext cx="554230" cy="498299"/>
          </a:xfrm>
          <a:prstGeom prst="rect">
            <a:avLst/>
          </a:prstGeom>
        </p:spPr>
      </p:pic>
      <p:pic>
        <p:nvPicPr>
          <p:cNvPr id="18" name="Imagen 1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616E470-4D9F-AA52-869C-447DDD67F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1684" y="5893214"/>
            <a:ext cx="474776" cy="474776"/>
          </a:xfrm>
          <a:prstGeom prst="rect">
            <a:avLst/>
          </a:prstGeom>
        </p:spPr>
      </p:pic>
      <p:sp>
        <p:nvSpPr>
          <p:cNvPr id="19" name="Cruz 18">
            <a:extLst>
              <a:ext uri="{FF2B5EF4-FFF2-40B4-BE49-F238E27FC236}">
                <a16:creationId xmlns:a16="http://schemas.microsoft.com/office/drawing/2014/main" id="{6DDE9908-FBE4-7809-646A-E8E6AD480ACE}"/>
              </a:ext>
            </a:extLst>
          </p:cNvPr>
          <p:cNvSpPr/>
          <p:nvPr/>
        </p:nvSpPr>
        <p:spPr>
          <a:xfrm>
            <a:off x="3506456" y="6012519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ruz 19">
            <a:extLst>
              <a:ext uri="{FF2B5EF4-FFF2-40B4-BE49-F238E27FC236}">
                <a16:creationId xmlns:a16="http://schemas.microsoft.com/office/drawing/2014/main" id="{50EA7B81-2539-52E4-8DB2-FF4E363B2460}"/>
              </a:ext>
            </a:extLst>
          </p:cNvPr>
          <p:cNvSpPr/>
          <p:nvPr/>
        </p:nvSpPr>
        <p:spPr>
          <a:xfrm>
            <a:off x="4391382" y="6012519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ruz 20">
            <a:extLst>
              <a:ext uri="{FF2B5EF4-FFF2-40B4-BE49-F238E27FC236}">
                <a16:creationId xmlns:a16="http://schemas.microsoft.com/office/drawing/2014/main" id="{31376938-2E16-4049-69D5-BEB599A8E086}"/>
              </a:ext>
            </a:extLst>
          </p:cNvPr>
          <p:cNvSpPr/>
          <p:nvPr/>
        </p:nvSpPr>
        <p:spPr>
          <a:xfrm>
            <a:off x="5308505" y="6039680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ruz 21">
            <a:extLst>
              <a:ext uri="{FF2B5EF4-FFF2-40B4-BE49-F238E27FC236}">
                <a16:creationId xmlns:a16="http://schemas.microsoft.com/office/drawing/2014/main" id="{F96A53BF-DD79-D8E2-B209-7E6B44CBA1F9}"/>
              </a:ext>
            </a:extLst>
          </p:cNvPr>
          <p:cNvSpPr/>
          <p:nvPr/>
        </p:nvSpPr>
        <p:spPr>
          <a:xfrm>
            <a:off x="6001145" y="6012519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ruz 22">
            <a:extLst>
              <a:ext uri="{FF2B5EF4-FFF2-40B4-BE49-F238E27FC236}">
                <a16:creationId xmlns:a16="http://schemas.microsoft.com/office/drawing/2014/main" id="{BCF0C039-6792-080C-3AD9-C94009E9A889}"/>
              </a:ext>
            </a:extLst>
          </p:cNvPr>
          <p:cNvSpPr/>
          <p:nvPr/>
        </p:nvSpPr>
        <p:spPr>
          <a:xfrm>
            <a:off x="6806398" y="6002991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ruz 23">
            <a:extLst>
              <a:ext uri="{FF2B5EF4-FFF2-40B4-BE49-F238E27FC236}">
                <a16:creationId xmlns:a16="http://schemas.microsoft.com/office/drawing/2014/main" id="{302B40FC-D36A-D686-8189-75958B5B99FA}"/>
              </a:ext>
            </a:extLst>
          </p:cNvPr>
          <p:cNvSpPr/>
          <p:nvPr/>
        </p:nvSpPr>
        <p:spPr>
          <a:xfrm>
            <a:off x="7495503" y="6012519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ruz 24">
            <a:extLst>
              <a:ext uri="{FF2B5EF4-FFF2-40B4-BE49-F238E27FC236}">
                <a16:creationId xmlns:a16="http://schemas.microsoft.com/office/drawing/2014/main" id="{97910F07-DD91-1AFC-F151-E7B4945E2B5B}"/>
              </a:ext>
            </a:extLst>
          </p:cNvPr>
          <p:cNvSpPr/>
          <p:nvPr/>
        </p:nvSpPr>
        <p:spPr>
          <a:xfrm>
            <a:off x="8341942" y="6023437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 descr="Imagen que contiene tabla, caja, cama&#10;&#10;Descripción generada automáticamente">
            <a:extLst>
              <a:ext uri="{FF2B5EF4-FFF2-40B4-BE49-F238E27FC236}">
                <a16:creationId xmlns:a16="http://schemas.microsoft.com/office/drawing/2014/main" id="{664483CA-4E65-0616-9F33-94741A793C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9700" y="2949829"/>
            <a:ext cx="9372600" cy="27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7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B1450A1-8A94-F268-11E9-EE3F8F7BA17A}"/>
              </a:ext>
            </a:extLst>
          </p:cNvPr>
          <p:cNvSpPr/>
          <p:nvPr/>
        </p:nvSpPr>
        <p:spPr>
          <a:xfrm>
            <a:off x="5800725" y="1028700"/>
            <a:ext cx="6391275" cy="582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Planteamiento del Problema.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Requerimientos de Software.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Objetivos.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Metodología.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Sistema Desarrollado.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Software de Microcontrolador.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Software de Lectura.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Software de Parada de Emergencia.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Software Tablero de Arranque.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Software Registro, Estadística y Visualización de Sensores.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Software Tablero de Control.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Conclusiones.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Referencias.</a:t>
            </a:r>
          </a:p>
          <a:p>
            <a:endParaRPr lang="es-CO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973B70D-A287-CBB3-DC93-02173B8273E9}"/>
              </a:ext>
            </a:extLst>
          </p:cNvPr>
          <p:cNvSpPr/>
          <p:nvPr/>
        </p:nvSpPr>
        <p:spPr>
          <a:xfrm>
            <a:off x="7491369" y="0"/>
            <a:ext cx="25432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Agenda.</a:t>
            </a:r>
          </a:p>
        </p:txBody>
      </p:sp>
    </p:spTree>
    <p:extLst>
      <p:ext uri="{BB962C8B-B14F-4D97-AF65-F5344CB8AC3E}">
        <p14:creationId xmlns:p14="http://schemas.microsoft.com/office/powerpoint/2010/main" val="75314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99C77-FDCA-A115-8659-10716C7F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Planteamiento del Problema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039AC3-C179-822F-41EA-591AE25BF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79" y="2890620"/>
            <a:ext cx="1300330" cy="16940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4006E2-EB0E-146E-AE1C-4EC8C2BB3122}"/>
              </a:ext>
            </a:extLst>
          </p:cNvPr>
          <p:cNvSpPr txBox="1"/>
          <p:nvPr/>
        </p:nvSpPr>
        <p:spPr>
          <a:xfrm>
            <a:off x="152440" y="4584675"/>
            <a:ext cx="2609810" cy="92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Reglamento Colombiano de Construcción Sismo Resistente NSR-10</a:t>
            </a:r>
          </a:p>
        </p:txBody>
      </p:sp>
      <p:pic>
        <p:nvPicPr>
          <p:cNvPr id="1026" name="Picture 2" descr="Edificio Space, Medellín - Colombia IMPLOSION - YouTube">
            <a:extLst>
              <a:ext uri="{FF2B5EF4-FFF2-40B4-BE49-F238E27FC236}">
                <a16:creationId xmlns:a16="http://schemas.microsoft.com/office/drawing/2014/main" id="{EAB23DE9-E15E-9ACE-AFF7-61AF25D12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5" r="19134" b="16710"/>
          <a:stretch/>
        </p:blipFill>
        <p:spPr bwMode="auto">
          <a:xfrm>
            <a:off x="2762250" y="2611463"/>
            <a:ext cx="2357015" cy="19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44E23E9-17A3-D415-BC4B-29D4CE69731B}"/>
              </a:ext>
            </a:extLst>
          </p:cNvPr>
          <p:cNvSpPr txBox="1"/>
          <p:nvPr/>
        </p:nvSpPr>
        <p:spPr>
          <a:xfrm>
            <a:off x="2762250" y="4572369"/>
            <a:ext cx="23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El Edificio </a:t>
            </a:r>
            <a:r>
              <a:rPr lang="es-ES" dirty="0" err="1"/>
              <a:t>Space</a:t>
            </a:r>
            <a:r>
              <a:rPr lang="es-ES" dirty="0"/>
              <a:t> en Medellín</a:t>
            </a:r>
            <a:endParaRPr lang="es-CO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68BBFF-2C85-037E-1E9D-636F7DA3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518" y="2611463"/>
            <a:ext cx="2941358" cy="196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C746339-9354-3293-C096-D077238AE102}"/>
              </a:ext>
            </a:extLst>
          </p:cNvPr>
          <p:cNvSpPr txBox="1"/>
          <p:nvPr/>
        </p:nvSpPr>
        <p:spPr>
          <a:xfrm>
            <a:off x="5261519" y="4641255"/>
            <a:ext cx="2873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Edificio se desplomó en Blas de Lezo, en Cartagena</a:t>
            </a:r>
            <a:endParaRPr lang="es-CO" dirty="0"/>
          </a:p>
        </p:txBody>
      </p:sp>
      <p:pic>
        <p:nvPicPr>
          <p:cNvPr id="1030" name="Picture 6" descr="Colombia: así fue la espectacular demolición del puente Chirajara - BBC ...">
            <a:extLst>
              <a:ext uri="{FF2B5EF4-FFF2-40B4-BE49-F238E27FC236}">
                <a16:creationId xmlns:a16="http://schemas.microsoft.com/office/drawing/2014/main" id="{4E7C1016-5698-0842-D888-8C35E3D35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29" y="2611463"/>
            <a:ext cx="3552178" cy="199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3EFC592-1B9D-4274-00EF-D1F26513A537}"/>
              </a:ext>
            </a:extLst>
          </p:cNvPr>
          <p:cNvSpPr txBox="1"/>
          <p:nvPr/>
        </p:nvSpPr>
        <p:spPr>
          <a:xfrm>
            <a:off x="8345129" y="4641255"/>
            <a:ext cx="3552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Desplome del puente </a:t>
            </a:r>
            <a:r>
              <a:rPr lang="es-CO" dirty="0" err="1"/>
              <a:t>Chirajara</a:t>
            </a:r>
            <a:r>
              <a:rPr lang="es-CO" dirty="0"/>
              <a:t> Bogotá-Villavicencio.</a:t>
            </a: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C4BD7CC0-73DF-2D2E-4C8C-15C5E0B25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714" y="5505450"/>
            <a:ext cx="1143068" cy="114306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5228E59-A193-0286-CF75-2ACA138B0CF3}"/>
              </a:ext>
            </a:extLst>
          </p:cNvPr>
          <p:cNvSpPr/>
          <p:nvPr/>
        </p:nvSpPr>
        <p:spPr>
          <a:xfrm>
            <a:off x="3485910" y="5505450"/>
            <a:ext cx="6347203" cy="1143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DATOS.gov.co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: 2010-2021: 3168 Muertes – Accidentes Eléctricos.</a:t>
            </a:r>
          </a:p>
          <a:p>
            <a:r>
              <a:rPr lang="es-CO" b="1" dirty="0">
                <a:solidFill>
                  <a:schemeClr val="accent5">
                    <a:lumMod val="50000"/>
                  </a:schemeClr>
                </a:solidFill>
              </a:rPr>
              <a:t>IDIGER.gov.co: </a:t>
            </a:r>
            <a:r>
              <a:rPr lang="es-CO" dirty="0">
                <a:solidFill>
                  <a:schemeClr val="accent5">
                    <a:lumMod val="50000"/>
                  </a:schemeClr>
                </a:solidFill>
              </a:rPr>
              <a:t>2022: 5529 Emergencias por Riesgo Tecnológico.</a:t>
            </a:r>
          </a:p>
        </p:txBody>
      </p:sp>
    </p:spTree>
    <p:extLst>
      <p:ext uri="{BB962C8B-B14F-4D97-AF65-F5344CB8AC3E}">
        <p14:creationId xmlns:p14="http://schemas.microsoft.com/office/powerpoint/2010/main" val="78932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D62EC-0BFB-E497-2AE3-076E6DC9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Requerimientos de Software.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2CBD1FB-0626-DA48-8293-FCFF71251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02" y="2798423"/>
            <a:ext cx="2407247" cy="163010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A6455AE-A682-F7DB-1207-EA4831F7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03" y="4637126"/>
            <a:ext cx="2407246" cy="1655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D34B4F9-6F29-B64C-4CD4-6B880F5E2B24}"/>
              </a:ext>
            </a:extLst>
          </p:cNvPr>
          <p:cNvSpPr txBox="1"/>
          <p:nvPr/>
        </p:nvSpPr>
        <p:spPr>
          <a:xfrm>
            <a:off x="4778245" y="3136421"/>
            <a:ext cx="7413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Ingeniero Mecánico:</a:t>
            </a:r>
          </a:p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Nelson Iván Villamizar Cruz.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1359657-E0BA-942A-182D-19CBC92F76DB}"/>
              </a:ext>
            </a:extLst>
          </p:cNvPr>
          <p:cNvSpPr txBox="1"/>
          <p:nvPr/>
        </p:nvSpPr>
        <p:spPr>
          <a:xfrm>
            <a:off x="4778245" y="4988011"/>
            <a:ext cx="7413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Ingeniero Mecánico:</a:t>
            </a:r>
          </a:p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Juan Rodrigo Salamanca Sarmiento.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D62EC-0BFB-E497-2AE3-076E6DC9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OBJETIVOS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17F0E4-CB61-4EC3-8666-445FC969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1" y="2786753"/>
            <a:ext cx="5430079" cy="3448741"/>
          </a:xfrm>
        </p:spPr>
        <p:txBody>
          <a:bodyPr>
            <a:normAutofit fontScale="92500"/>
          </a:bodyPr>
          <a:lstStyle/>
          <a:p>
            <a:r>
              <a:rPr lang="es-ES" dirty="0"/>
              <a:t>Construir el prototipo en Hardware y Software de una Máquina de Niebla Salina para la generación de ambientes ácidos que permita el deterioro controlado de superficies y recubrimientos de objetos en el Laboratorio de Materiales de la Universidad Santo Tomás seccional Tunja. </a:t>
            </a:r>
            <a:endParaRPr lang="es-CO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08EF6F3E-EE38-D442-74D1-1117B29963CD}"/>
              </a:ext>
            </a:extLst>
          </p:cNvPr>
          <p:cNvSpPr txBox="1">
            <a:spLocks/>
          </p:cNvSpPr>
          <p:nvPr/>
        </p:nvSpPr>
        <p:spPr>
          <a:xfrm>
            <a:off x="6096000" y="2755646"/>
            <a:ext cx="5430079" cy="344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E965FD-2455-C0F3-F30C-0FDA0CC8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34" y="3315654"/>
            <a:ext cx="6139445" cy="18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8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C2ADA9AA-FB50-FBFC-7731-C611BC0393A4}"/>
              </a:ext>
            </a:extLst>
          </p:cNvPr>
          <p:cNvSpPr/>
          <p:nvPr/>
        </p:nvSpPr>
        <p:spPr>
          <a:xfrm>
            <a:off x="0" y="3187407"/>
            <a:ext cx="12191999" cy="3670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983139D-430A-048A-32BB-537857F01AAF}"/>
              </a:ext>
            </a:extLst>
          </p:cNvPr>
          <p:cNvSpPr/>
          <p:nvPr/>
        </p:nvSpPr>
        <p:spPr>
          <a:xfrm>
            <a:off x="7675700" y="2479400"/>
            <a:ext cx="4314825" cy="4337357"/>
          </a:xfrm>
          <a:prstGeom prst="ellipse">
            <a:avLst/>
          </a:prstGeom>
          <a:solidFill>
            <a:srgbClr val="232757"/>
          </a:solidFill>
          <a:ln>
            <a:solidFill>
              <a:srgbClr val="232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9F1463-2C5D-D99A-0D1C-56DA952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Metodología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55BEAA-F6D4-1EE1-BD94-AC905D95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97" y="2723908"/>
            <a:ext cx="7189210" cy="38483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C163078-0655-5133-6052-B4E53EFC7212}"/>
              </a:ext>
            </a:extLst>
          </p:cNvPr>
          <p:cNvSpPr/>
          <p:nvPr/>
        </p:nvSpPr>
        <p:spPr>
          <a:xfrm>
            <a:off x="8030695" y="3076169"/>
            <a:ext cx="3604833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Work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Breakdown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Structure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WBS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995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>
            <a:extLst>
              <a:ext uri="{FF2B5EF4-FFF2-40B4-BE49-F238E27FC236}">
                <a16:creationId xmlns:a16="http://schemas.microsoft.com/office/drawing/2014/main" id="{8B922ADD-85B2-E63E-D93F-781C131342A9}"/>
              </a:ext>
            </a:extLst>
          </p:cNvPr>
          <p:cNvSpPr/>
          <p:nvPr/>
        </p:nvSpPr>
        <p:spPr>
          <a:xfrm>
            <a:off x="2124938" y="212"/>
            <a:ext cx="870189" cy="68577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3572823-C39C-62F8-FCF8-0F318EEA2ACD}"/>
              </a:ext>
            </a:extLst>
          </p:cNvPr>
          <p:cNvSpPr/>
          <p:nvPr/>
        </p:nvSpPr>
        <p:spPr>
          <a:xfrm>
            <a:off x="0" y="0"/>
            <a:ext cx="2124938" cy="6858000"/>
          </a:xfrm>
          <a:prstGeom prst="rect">
            <a:avLst/>
          </a:prstGeom>
          <a:solidFill>
            <a:srgbClr val="00C6D0"/>
          </a:solidFill>
          <a:ln>
            <a:solidFill>
              <a:srgbClr val="24C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6729CFE-62DF-CC16-DAEE-6C77BDB5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53" y="2504148"/>
            <a:ext cx="699488" cy="70801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EF56C40-B933-C707-1D24-4182E23A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47" y="4191061"/>
            <a:ext cx="730135" cy="69105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0D85F5F-67F2-0765-A5AF-43EA99056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20" y="5072461"/>
            <a:ext cx="705412" cy="69105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E74C6FE-DDAD-A047-CA1F-ECB41432A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347" y="5964696"/>
            <a:ext cx="705412" cy="70331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2916A67-2D2C-5119-704C-0221A40DD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06" y="3355587"/>
            <a:ext cx="466766" cy="69105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08AFD92-9E41-4C39-68C3-71E6F736A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767" y="939792"/>
            <a:ext cx="717640" cy="65915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96372B5-D633-A953-0844-F7F149267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413" y="105313"/>
            <a:ext cx="768625" cy="691058"/>
          </a:xfrm>
          <a:prstGeom prst="rect">
            <a:avLst/>
          </a:prstGeom>
        </p:spPr>
      </p:pic>
      <p:pic>
        <p:nvPicPr>
          <p:cNvPr id="23" name="Imagen 22" descr="Imagen que contiene Icono&#10;&#10;Descripción generada automáticamente">
            <a:extLst>
              <a:ext uri="{FF2B5EF4-FFF2-40B4-BE49-F238E27FC236}">
                <a16:creationId xmlns:a16="http://schemas.microsoft.com/office/drawing/2014/main" id="{8A9FDA5B-3566-9FC8-76DE-CF031D4FF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682" y="1702653"/>
            <a:ext cx="699488" cy="699488"/>
          </a:xfrm>
          <a:prstGeom prst="rect">
            <a:avLst/>
          </a:prstGeom>
        </p:spPr>
      </p:pic>
      <p:sp>
        <p:nvSpPr>
          <p:cNvPr id="24" name="Cruz 23">
            <a:extLst>
              <a:ext uri="{FF2B5EF4-FFF2-40B4-BE49-F238E27FC236}">
                <a16:creationId xmlns:a16="http://schemas.microsoft.com/office/drawing/2014/main" id="{FEB789C9-DE8B-82F0-FFCF-ADE8984C81C5}"/>
              </a:ext>
            </a:extLst>
          </p:cNvPr>
          <p:cNvSpPr/>
          <p:nvPr/>
        </p:nvSpPr>
        <p:spPr>
          <a:xfrm>
            <a:off x="442640" y="5683172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Cruz 31">
            <a:extLst>
              <a:ext uri="{FF2B5EF4-FFF2-40B4-BE49-F238E27FC236}">
                <a16:creationId xmlns:a16="http://schemas.microsoft.com/office/drawing/2014/main" id="{5C720FF7-04F5-CB87-C0A0-A5BB31AB1A8F}"/>
              </a:ext>
            </a:extLst>
          </p:cNvPr>
          <p:cNvSpPr/>
          <p:nvPr/>
        </p:nvSpPr>
        <p:spPr>
          <a:xfrm>
            <a:off x="456802" y="4819333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Cruz 32">
            <a:extLst>
              <a:ext uri="{FF2B5EF4-FFF2-40B4-BE49-F238E27FC236}">
                <a16:creationId xmlns:a16="http://schemas.microsoft.com/office/drawing/2014/main" id="{3D1679AC-1A3C-BA0C-2294-533A19CAD244}"/>
              </a:ext>
            </a:extLst>
          </p:cNvPr>
          <p:cNvSpPr/>
          <p:nvPr/>
        </p:nvSpPr>
        <p:spPr>
          <a:xfrm>
            <a:off x="442640" y="3938391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ruz 33">
            <a:extLst>
              <a:ext uri="{FF2B5EF4-FFF2-40B4-BE49-F238E27FC236}">
                <a16:creationId xmlns:a16="http://schemas.microsoft.com/office/drawing/2014/main" id="{EB53F68B-0456-A1B7-CB6A-AD0189903FBD}"/>
              </a:ext>
            </a:extLst>
          </p:cNvPr>
          <p:cNvSpPr/>
          <p:nvPr/>
        </p:nvSpPr>
        <p:spPr>
          <a:xfrm>
            <a:off x="442640" y="3186904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Cruz 34">
            <a:extLst>
              <a:ext uri="{FF2B5EF4-FFF2-40B4-BE49-F238E27FC236}">
                <a16:creationId xmlns:a16="http://schemas.microsoft.com/office/drawing/2014/main" id="{315C71BB-2138-00F2-FCD4-A6C6DD32F7AD}"/>
              </a:ext>
            </a:extLst>
          </p:cNvPr>
          <p:cNvSpPr/>
          <p:nvPr/>
        </p:nvSpPr>
        <p:spPr>
          <a:xfrm>
            <a:off x="442640" y="2330656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Cruz 35">
            <a:extLst>
              <a:ext uri="{FF2B5EF4-FFF2-40B4-BE49-F238E27FC236}">
                <a16:creationId xmlns:a16="http://schemas.microsoft.com/office/drawing/2014/main" id="{A580AB56-8749-E0D0-A2A9-9D9D7B38B121}"/>
              </a:ext>
            </a:extLst>
          </p:cNvPr>
          <p:cNvSpPr/>
          <p:nvPr/>
        </p:nvSpPr>
        <p:spPr>
          <a:xfrm>
            <a:off x="442640" y="1539598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Cruz 36">
            <a:extLst>
              <a:ext uri="{FF2B5EF4-FFF2-40B4-BE49-F238E27FC236}">
                <a16:creationId xmlns:a16="http://schemas.microsoft.com/office/drawing/2014/main" id="{5842FB3D-3715-250E-3129-6C540FD8B47F}"/>
              </a:ext>
            </a:extLst>
          </p:cNvPr>
          <p:cNvSpPr/>
          <p:nvPr/>
        </p:nvSpPr>
        <p:spPr>
          <a:xfrm>
            <a:off x="456802" y="719406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FEC7F78-DD9B-D151-2014-CECEEC684306}"/>
              </a:ext>
            </a:extLst>
          </p:cNvPr>
          <p:cNvSpPr txBox="1"/>
          <p:nvPr/>
        </p:nvSpPr>
        <p:spPr>
          <a:xfrm>
            <a:off x="2348462" y="5993189"/>
            <a:ext cx="570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Chasis: Planos Estructurales de la Máquina de Niebla Salina.</a:t>
            </a:r>
            <a:endParaRPr lang="es-CO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F88A646-CDAF-F95D-D91E-32A6B420EA48}"/>
              </a:ext>
            </a:extLst>
          </p:cNvPr>
          <p:cNvSpPr txBox="1"/>
          <p:nvPr/>
        </p:nvSpPr>
        <p:spPr>
          <a:xfrm>
            <a:off x="2305578" y="5233323"/>
            <a:ext cx="570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Diseño de Componentes en 3D.</a:t>
            </a:r>
            <a:endParaRPr lang="es-CO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D0D0D8E-31D3-9248-7B6A-69D544930566}"/>
              </a:ext>
            </a:extLst>
          </p:cNvPr>
          <p:cNvSpPr txBox="1"/>
          <p:nvPr/>
        </p:nvSpPr>
        <p:spPr>
          <a:xfrm>
            <a:off x="2353076" y="4351924"/>
            <a:ext cx="570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Implementación de Actuadores Electromecánicos.</a:t>
            </a:r>
            <a:endParaRPr lang="es-CO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D1E6DD5-2A3B-A883-5C6C-547CED994165}"/>
              </a:ext>
            </a:extLst>
          </p:cNvPr>
          <p:cNvSpPr txBox="1"/>
          <p:nvPr/>
        </p:nvSpPr>
        <p:spPr>
          <a:xfrm>
            <a:off x="2348462" y="3516449"/>
            <a:ext cx="57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Diseño Red Eléctrica de Alta y Baja Potencia.</a:t>
            </a:r>
            <a:endParaRPr lang="es-CO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C0E36991-3B2A-09CE-E33D-9B3B6CA3312E}"/>
              </a:ext>
            </a:extLst>
          </p:cNvPr>
          <p:cNvSpPr txBox="1"/>
          <p:nvPr/>
        </p:nvSpPr>
        <p:spPr>
          <a:xfrm>
            <a:off x="2309278" y="2643036"/>
            <a:ext cx="570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Diseño de Placas de Circuito Impreso (PCB).</a:t>
            </a:r>
            <a:endParaRPr lang="es-CO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0EAB4CC-4593-C627-B0B4-6DD7B5EC691F}"/>
              </a:ext>
            </a:extLst>
          </p:cNvPr>
          <p:cNvSpPr txBox="1"/>
          <p:nvPr/>
        </p:nvSpPr>
        <p:spPr>
          <a:xfrm>
            <a:off x="2305577" y="1728424"/>
            <a:ext cx="570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Implementación de Núcleo de Cómputo y Microcontroladores Auxiliares (</a:t>
            </a:r>
            <a:r>
              <a:rPr lang="es-ES" dirty="0" err="1"/>
              <a:t>MCU</a:t>
            </a:r>
            <a:r>
              <a:rPr lang="es-ES" dirty="0"/>
              <a:t>).</a:t>
            </a:r>
            <a:endParaRPr lang="es-CO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DD9C99C-7B3C-37B3-3823-4D6B2E056E1E}"/>
              </a:ext>
            </a:extLst>
          </p:cNvPr>
          <p:cNvSpPr txBox="1"/>
          <p:nvPr/>
        </p:nvSpPr>
        <p:spPr>
          <a:xfrm>
            <a:off x="2277185" y="1090811"/>
            <a:ext cx="570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Desarrollo de Software en multicapa y multihilo.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9BBFF75-3587-EA3D-3627-C141DB82E77E}"/>
              </a:ext>
            </a:extLst>
          </p:cNvPr>
          <p:cNvSpPr txBox="1"/>
          <p:nvPr/>
        </p:nvSpPr>
        <p:spPr>
          <a:xfrm>
            <a:off x="2262189" y="266362"/>
            <a:ext cx="568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Desarrollo de Interfaz Gráfica de Usuario (GUI).</a:t>
            </a:r>
            <a:endParaRPr lang="es-CO" dirty="0"/>
          </a:p>
        </p:txBody>
      </p:sp>
      <p:pic>
        <p:nvPicPr>
          <p:cNvPr id="51" name="Imagen 50" descr="Una computadora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971A373C-3B57-C77A-44B0-A94D8F2C57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70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378FCB42-673C-93AF-EDBE-691E7BB7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9" y="1097161"/>
            <a:ext cx="4054440" cy="209236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8DDDE2E-C343-4716-CE14-5A3195D67053}"/>
              </a:ext>
            </a:extLst>
          </p:cNvPr>
          <p:cNvSpPr/>
          <p:nvPr/>
        </p:nvSpPr>
        <p:spPr>
          <a:xfrm>
            <a:off x="4452088" y="-88166"/>
            <a:ext cx="32878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6699"/>
                </a:solidFill>
                <a:effectLst/>
              </a:rPr>
              <a:t>SISTEMA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125269-56CC-9F6C-91BF-372F8B30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0" y="3236068"/>
            <a:ext cx="4082670" cy="10895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8C2196A-AFEF-88FC-1A75-98070C43F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254" y="5570076"/>
            <a:ext cx="774440" cy="7660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6E8EBE-F957-DFF7-6626-DE4A79AAF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194" y="5570076"/>
            <a:ext cx="1100376" cy="72949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1C81F5B-F1CD-6088-73E6-4EAC1B214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28" y="4372160"/>
            <a:ext cx="4082670" cy="107639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4032A42-7E08-4464-CA6A-316D8D18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840" y="5619055"/>
            <a:ext cx="3175114" cy="8705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D18D78-CF47-F0DE-2664-8D6E525D1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647" y="1204463"/>
            <a:ext cx="3180903" cy="111353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2D2B0DF-3EEC-DA2F-CE65-BE82471B8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7184" y="1227004"/>
            <a:ext cx="989737" cy="109099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D87E762-BBDD-817F-C182-5CD91DCB81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859" y="5570076"/>
            <a:ext cx="1100377" cy="7959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536CE4A-FD0C-775E-03AF-8B9D416A81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2088" y="4601677"/>
            <a:ext cx="2335865" cy="98462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712F9633-99E9-A1AD-863C-7C608BF50C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5452" y="2378499"/>
            <a:ext cx="3103983" cy="216150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B644490-68FD-AF55-2A81-7097218ECE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2690" y="4600498"/>
            <a:ext cx="2846026" cy="1657456"/>
          </a:xfrm>
          <a:prstGeom prst="rect">
            <a:avLst/>
          </a:prstGeom>
        </p:spPr>
      </p:pic>
      <p:pic>
        <p:nvPicPr>
          <p:cNvPr id="29" name="Imagen 28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43464C0D-F55E-49AE-75AC-2455902485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2088" y="2420118"/>
            <a:ext cx="3903615" cy="2092362"/>
          </a:xfrm>
          <a:prstGeom prst="rect">
            <a:avLst/>
          </a:prstGeom>
        </p:spPr>
      </p:pic>
      <p:pic>
        <p:nvPicPr>
          <p:cNvPr id="3" name="Imagen 2" descr="Imagen que contiene abrir, pequeño, tabla, luz&#10;&#10;Descripción generada automáticamente">
            <a:extLst>
              <a:ext uri="{FF2B5EF4-FFF2-40B4-BE49-F238E27FC236}">
                <a16:creationId xmlns:a16="http://schemas.microsoft.com/office/drawing/2014/main" id="{8A3BCA2A-C3FC-844A-B496-FE21C5CC38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5806" y="4753180"/>
            <a:ext cx="2000250" cy="13907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8BD510C-433F-9C64-476F-19B6B6E059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513186" y="-166723"/>
            <a:ext cx="1712046" cy="332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24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417</Words>
  <Application>Microsoft Office PowerPoint</Application>
  <PresentationFormat>Panorámica</PresentationFormat>
  <Paragraphs>72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Planteamiento del Problema</vt:lpstr>
      <vt:lpstr>Requerimientos de Software.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Conclusiones.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Luis Felipe Narvaez Gomez</cp:lastModifiedBy>
  <cp:revision>31</cp:revision>
  <dcterms:created xsi:type="dcterms:W3CDTF">2023-12-19T15:28:47Z</dcterms:created>
  <dcterms:modified xsi:type="dcterms:W3CDTF">2024-06-14T17:49:35Z</dcterms:modified>
</cp:coreProperties>
</file>